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37"/>
  </p:notesMasterIdLst>
  <p:sldIdLst>
    <p:sldId id="256" r:id="rId2"/>
    <p:sldId id="258" r:id="rId3"/>
    <p:sldId id="259" r:id="rId4"/>
    <p:sldId id="267" r:id="rId5"/>
    <p:sldId id="268" r:id="rId6"/>
    <p:sldId id="269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300" r:id="rId17"/>
    <p:sldId id="301" r:id="rId18"/>
    <p:sldId id="293" r:id="rId19"/>
    <p:sldId id="281" r:id="rId20"/>
    <p:sldId id="282" r:id="rId21"/>
    <p:sldId id="283" r:id="rId22"/>
    <p:sldId id="294" r:id="rId23"/>
    <p:sldId id="285" r:id="rId24"/>
    <p:sldId id="286" r:id="rId25"/>
    <p:sldId id="302" r:id="rId26"/>
    <p:sldId id="295" r:id="rId27"/>
    <p:sldId id="303" r:id="rId28"/>
    <p:sldId id="296" r:id="rId29"/>
    <p:sldId id="297" r:id="rId30"/>
    <p:sldId id="287" r:id="rId31"/>
    <p:sldId id="304" r:id="rId32"/>
    <p:sldId id="299" r:id="rId33"/>
    <p:sldId id="305" r:id="rId34"/>
    <p:sldId id="291" r:id="rId35"/>
    <p:sldId id="292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0" autoAdjust="0"/>
    <p:restoredTop sz="94660"/>
  </p:normalViewPr>
  <p:slideViewPr>
    <p:cSldViewPr>
      <p:cViewPr>
        <p:scale>
          <a:sx n="90" d="100"/>
          <a:sy n="90" d="100"/>
        </p:scale>
        <p:origin x="-1596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461DFEB0-82B1-477B-84ED-5916BD1345D7}" type="datetimeFigureOut">
              <a:rPr lang="en-US"/>
              <a:pPr>
                <a:defRPr/>
              </a:pPr>
              <a:t>2/27/2012</a:t>
            </a:fld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4DEFAC7A-ADC2-4A81-9948-9EA11AFC81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601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824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1395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9435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8486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454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4670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8473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5181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069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4456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567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8672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8210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4054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4498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0184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714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939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1099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42370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451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212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56916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25499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25499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98360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9617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30208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303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3420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6805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7514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0320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4777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FAC7A-ADC2-4A81-9948-9EA11AFC81E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242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DDFC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524000"/>
            <a:ext cx="9144000" cy="1143000"/>
          </a:xfrm>
          <a:ln w="9525"/>
        </p:spPr>
        <p:txBody>
          <a:bodyPr/>
          <a:lstStyle>
            <a:lvl1pPr algn="ctr">
              <a:defRPr sz="3800">
                <a:solidFill>
                  <a:srgbClr val="B6382E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95400" y="2895600"/>
            <a:ext cx="6705600" cy="712787"/>
          </a:xfrm>
        </p:spPr>
        <p:txBody>
          <a:bodyPr wrap="none" anchor="ctr"/>
          <a:lstStyle>
            <a:lvl1pPr marL="0" indent="0">
              <a:spcBef>
                <a:spcPct val="0"/>
              </a:spcBef>
              <a:buClrTx/>
              <a:buFontTx/>
              <a:buNone/>
              <a:defRPr sz="3600" b="1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3886200"/>
            <a:ext cx="9144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609600"/>
            <a:ext cx="9239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84322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06CC9-EB98-4EBC-A906-085B59C347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Microsoft Office 2007 - Illustrated Introductory, Windows Vista Edition</a:t>
            </a:r>
          </a:p>
          <a:p>
            <a:pPr>
              <a:defRPr/>
            </a:pPr>
            <a:r>
              <a:rPr lang="en-US" dirty="0"/>
              <a:t>Creating Documents with Word 2007</a:t>
            </a:r>
          </a:p>
        </p:txBody>
      </p:sp>
    </p:spTree>
    <p:extLst>
      <p:ext uri="{BB962C8B-B14F-4D97-AF65-F5344CB8AC3E}">
        <p14:creationId xmlns:p14="http://schemas.microsoft.com/office/powerpoint/2010/main" val="2881469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48488" y="698500"/>
            <a:ext cx="1868487" cy="5480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41438" y="698500"/>
            <a:ext cx="5454650" cy="5480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49F1F-778C-4B88-B6C9-1EE4BDA7E8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Microsoft Office 2007 - Illustrated Introductory, Windows Vista Edition</a:t>
            </a:r>
          </a:p>
          <a:p>
            <a:pPr>
              <a:defRPr/>
            </a:pPr>
            <a:r>
              <a:rPr lang="en-US" dirty="0"/>
              <a:t>Creating Documents with Word 2007</a:t>
            </a:r>
          </a:p>
        </p:txBody>
      </p:sp>
    </p:spTree>
    <p:extLst>
      <p:ext uri="{BB962C8B-B14F-4D97-AF65-F5344CB8AC3E}">
        <p14:creationId xmlns:p14="http://schemas.microsoft.com/office/powerpoint/2010/main" val="1978314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55725-C090-4B68-9F3A-FB011006F4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Microsoft Office 2007 - Illustrated Introductory, Windows Vista Edition</a:t>
            </a:r>
          </a:p>
          <a:p>
            <a:pPr>
              <a:defRPr/>
            </a:pPr>
            <a:r>
              <a:rPr lang="en-US" dirty="0"/>
              <a:t>Creating Documents with Word 2007</a:t>
            </a:r>
          </a:p>
        </p:txBody>
      </p:sp>
    </p:spTree>
    <p:extLst>
      <p:ext uri="{BB962C8B-B14F-4D97-AF65-F5344CB8AC3E}">
        <p14:creationId xmlns:p14="http://schemas.microsoft.com/office/powerpoint/2010/main" val="363276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D1DC0-0F16-4B7B-AB08-F2DCCB2189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Microsoft Office 2007 - Illustrated Introductory, Windows Vista Edition</a:t>
            </a:r>
          </a:p>
          <a:p>
            <a:pPr>
              <a:defRPr/>
            </a:pPr>
            <a:r>
              <a:rPr lang="en-US" dirty="0"/>
              <a:t>Creating Documents with Word 2007</a:t>
            </a:r>
          </a:p>
        </p:txBody>
      </p:sp>
    </p:spTree>
    <p:extLst>
      <p:ext uri="{BB962C8B-B14F-4D97-AF65-F5344CB8AC3E}">
        <p14:creationId xmlns:p14="http://schemas.microsoft.com/office/powerpoint/2010/main" val="4271948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17638" y="1682750"/>
            <a:ext cx="3622675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92713" y="1682750"/>
            <a:ext cx="3624262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E084-E458-4652-B2B4-69DC1B71AC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Microsoft Office 2007 - Illustrated Introductory, Windows Vista Edition</a:t>
            </a:r>
          </a:p>
          <a:p>
            <a:pPr>
              <a:defRPr/>
            </a:pPr>
            <a:r>
              <a:rPr lang="en-US" dirty="0"/>
              <a:t>Creating Documents with Word 2007</a:t>
            </a:r>
          </a:p>
        </p:txBody>
      </p:sp>
    </p:spTree>
    <p:extLst>
      <p:ext uri="{BB962C8B-B14F-4D97-AF65-F5344CB8AC3E}">
        <p14:creationId xmlns:p14="http://schemas.microsoft.com/office/powerpoint/2010/main" val="312288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F5298-5B69-4309-87F9-12D44A7A83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Microsoft Office 2007 - Illustrated Introductory, Windows Vista Edition</a:t>
            </a:r>
          </a:p>
          <a:p>
            <a:pPr>
              <a:defRPr/>
            </a:pPr>
            <a:r>
              <a:rPr lang="en-US" dirty="0"/>
              <a:t>Creating Documents with Word 2007</a:t>
            </a:r>
          </a:p>
        </p:txBody>
      </p:sp>
    </p:spTree>
    <p:extLst>
      <p:ext uri="{BB962C8B-B14F-4D97-AF65-F5344CB8AC3E}">
        <p14:creationId xmlns:p14="http://schemas.microsoft.com/office/powerpoint/2010/main" val="4177705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7B708-1CB7-48E6-B71D-A69FC555D3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Microsoft Office 2007 - Illustrated Introductory, Windows Vista Edition</a:t>
            </a:r>
          </a:p>
          <a:p>
            <a:pPr>
              <a:defRPr/>
            </a:pPr>
            <a:r>
              <a:rPr lang="en-US" dirty="0"/>
              <a:t>Creating Documents with Word 2007</a:t>
            </a:r>
          </a:p>
        </p:txBody>
      </p:sp>
    </p:spTree>
    <p:extLst>
      <p:ext uri="{BB962C8B-B14F-4D97-AF65-F5344CB8AC3E}">
        <p14:creationId xmlns:p14="http://schemas.microsoft.com/office/powerpoint/2010/main" val="3139854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85517-F32C-4E4C-8BAF-893AFAE849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Microsoft Office 2007 - Illustrated Introductory, Windows Vista Edition</a:t>
            </a:r>
          </a:p>
          <a:p>
            <a:pPr>
              <a:defRPr/>
            </a:pPr>
            <a:r>
              <a:rPr lang="en-US" dirty="0"/>
              <a:t>Creating Documents with Word 2007</a:t>
            </a:r>
          </a:p>
        </p:txBody>
      </p:sp>
    </p:spTree>
    <p:extLst>
      <p:ext uri="{BB962C8B-B14F-4D97-AF65-F5344CB8AC3E}">
        <p14:creationId xmlns:p14="http://schemas.microsoft.com/office/powerpoint/2010/main" val="115811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77E1A-4D9C-4701-AE8C-94B1E85EDB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Microsoft Office 2007 - Illustrated Introductory, Windows Vista Edition</a:t>
            </a:r>
          </a:p>
          <a:p>
            <a:pPr>
              <a:defRPr/>
            </a:pPr>
            <a:r>
              <a:rPr lang="en-US" dirty="0"/>
              <a:t>Creating Documents with Word 2007</a:t>
            </a:r>
          </a:p>
        </p:txBody>
      </p:sp>
    </p:spTree>
    <p:extLst>
      <p:ext uri="{BB962C8B-B14F-4D97-AF65-F5344CB8AC3E}">
        <p14:creationId xmlns:p14="http://schemas.microsoft.com/office/powerpoint/2010/main" val="3179013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93275-6FB9-453D-8FE8-F94229D0B5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Microsoft Office 2007 - Illustrated Introductory, Windows Vista Edition</a:t>
            </a:r>
          </a:p>
          <a:p>
            <a:pPr>
              <a:defRPr/>
            </a:pPr>
            <a:r>
              <a:rPr lang="en-US" dirty="0"/>
              <a:t>Creating Documents with Word 2007</a:t>
            </a:r>
          </a:p>
        </p:txBody>
      </p:sp>
    </p:spTree>
    <p:extLst>
      <p:ext uri="{BB962C8B-B14F-4D97-AF65-F5344CB8AC3E}">
        <p14:creationId xmlns:p14="http://schemas.microsoft.com/office/powerpoint/2010/main" val="2908728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41438" y="698500"/>
            <a:ext cx="6934200" cy="7556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17638" y="1682750"/>
            <a:ext cx="739933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70875" y="6477000"/>
            <a:ext cx="6254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99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E119D9BD-422F-444B-B314-749C014399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955675" y="158750"/>
            <a:ext cx="149225" cy="6540500"/>
            <a:chOff x="952" y="100"/>
            <a:chExt cx="94" cy="4120"/>
          </a:xfrm>
        </p:grpSpPr>
        <p:sp>
          <p:nvSpPr>
            <p:cNvPr id="3079" name="Freeform 7"/>
            <p:cNvSpPr>
              <a:spLocks/>
            </p:cNvSpPr>
            <p:nvPr userDrawn="1"/>
          </p:nvSpPr>
          <p:spPr bwMode="auto">
            <a:xfrm>
              <a:off x="952" y="100"/>
              <a:ext cx="94" cy="4120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0" y="0"/>
                </a:cxn>
                <a:cxn ang="0">
                  <a:pos x="0" y="4120"/>
                </a:cxn>
              </a:cxnLst>
              <a:rect l="0" t="0" r="r" b="b"/>
              <a:pathLst>
                <a:path w="94" h="4120">
                  <a:moveTo>
                    <a:pt x="94" y="0"/>
                  </a:moveTo>
                  <a:lnTo>
                    <a:pt x="0" y="0"/>
                  </a:lnTo>
                  <a:lnTo>
                    <a:pt x="0" y="412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080" name="AutoShape 8"/>
            <p:cNvSpPr>
              <a:spLocks noChangeArrowheads="1"/>
            </p:cNvSpPr>
            <p:nvPr userDrawn="1"/>
          </p:nvSpPr>
          <p:spPr bwMode="auto">
            <a:xfrm rot="5400000">
              <a:off x="967" y="4147"/>
              <a:ext cx="61" cy="84"/>
            </a:xfrm>
            <a:prstGeom prst="triangle">
              <a:avLst>
                <a:gd name="adj" fmla="val 46574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22363" y="6477000"/>
            <a:ext cx="586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99"/>
                </a:solidFill>
                <a:latin typeface="Times New Roman" pitchFamily="18" charset="0"/>
              </a:defRPr>
            </a:lvl1pPr>
          </a:lstStyle>
          <a:p>
            <a:r>
              <a:rPr lang="en-US" dirty="0"/>
              <a:t>Microsoft Office 2007 - Illustrated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-1"/>
            <a:ext cx="9144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220075" y="0"/>
            <a:ext cx="9239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Char char="•"/>
        <a:defRPr sz="32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914400" indent="-287338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Char char="•"/>
        <a:defRPr sz="28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423988" indent="-2794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Char char="•"/>
        <a:defRPr sz="24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828800" indent="-2603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Char char="•"/>
        <a:defRPr sz="20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233613" indent="-212725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Char char="•"/>
        <a:defRPr sz="20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690813" indent="-212725" algn="l" rtl="0" fontAlgn="base">
        <a:spcBef>
          <a:spcPct val="20000"/>
        </a:spcBef>
        <a:spcAft>
          <a:spcPct val="0"/>
        </a:spcAft>
        <a:buClr>
          <a:srgbClr val="000099"/>
        </a:buClr>
        <a:buChar char="•"/>
        <a:defRPr sz="20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3148013" indent="-212725" algn="l" rtl="0" fontAlgn="base">
        <a:spcBef>
          <a:spcPct val="20000"/>
        </a:spcBef>
        <a:spcAft>
          <a:spcPct val="0"/>
        </a:spcAft>
        <a:buClr>
          <a:srgbClr val="000099"/>
        </a:buClr>
        <a:buChar char="•"/>
        <a:defRPr sz="20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605213" indent="-212725" algn="l" rtl="0" fontAlgn="base">
        <a:spcBef>
          <a:spcPct val="20000"/>
        </a:spcBef>
        <a:spcAft>
          <a:spcPct val="0"/>
        </a:spcAft>
        <a:buClr>
          <a:srgbClr val="000099"/>
        </a:buClr>
        <a:buChar char="•"/>
        <a:defRPr sz="20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4062413" indent="-212725" algn="l" rtl="0" fontAlgn="base">
        <a:spcBef>
          <a:spcPct val="20000"/>
        </a:spcBef>
        <a:spcAft>
          <a:spcPct val="0"/>
        </a:spcAft>
        <a:buClr>
          <a:srgbClr val="000099"/>
        </a:buClr>
        <a:buChar char="•"/>
        <a:defRPr sz="2000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95400"/>
            <a:ext cx="9144000" cy="11430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rgbClr val="990000"/>
                </a:solidFill>
              </a:rPr>
              <a:t>Microsoft Word 2010 - Illustrated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95400" y="2743200"/>
            <a:ext cx="6705600" cy="712787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Unit B:</a:t>
            </a:r>
          </a:p>
          <a:p>
            <a:pPr algn="ctr" eaLnBrk="1" hangingPunct="1">
              <a:defRPr/>
            </a:pPr>
            <a:r>
              <a:rPr lang="en-US" dirty="0" smtClean="0"/>
              <a:t>Editing Documents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type="title"/>
          </p:nvPr>
        </p:nvSpPr>
        <p:spPr>
          <a:xfrm>
            <a:off x="1214438" y="533400"/>
            <a:ext cx="6934200" cy="75565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dirty="0" smtClean="0"/>
              <a:t>Copying and Pasting Text </a:t>
            </a:r>
            <a:r>
              <a:rPr lang="en-US" sz="3400" dirty="0"/>
              <a:t>(continued)</a:t>
            </a:r>
            <a:endParaRPr lang="en-US" sz="3400" dirty="0" smtClean="0"/>
          </a:p>
        </p:txBody>
      </p:sp>
      <p:sp>
        <p:nvSpPr>
          <p:cNvPr id="82948" name="Rectangle 4"/>
          <p:cNvSpPr>
            <a:spLocks noGrp="1" noChangeArrowheads="1"/>
          </p:cNvSpPr>
          <p:nvPr>
            <p:ph idx="1"/>
          </p:nvPr>
        </p:nvSpPr>
        <p:spPr>
          <a:xfrm>
            <a:off x="1417638" y="1466850"/>
            <a:ext cx="7399337" cy="487362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Split a document window into two panes</a:t>
            </a:r>
          </a:p>
          <a:p>
            <a:pPr lvl="1" eaLnBrk="1" hangingPunct="1">
              <a:defRPr/>
            </a:pPr>
            <a:r>
              <a:rPr lang="en-US" sz="2400" dirty="0" smtClean="0"/>
              <a:t>Useful when you want to copy and move items in a long document</a:t>
            </a:r>
          </a:p>
          <a:p>
            <a:pPr lvl="1" eaLnBrk="1" hangingPunct="1">
              <a:defRPr/>
            </a:pPr>
            <a:r>
              <a:rPr lang="en-US" sz="2400" dirty="0" smtClean="0"/>
              <a:t>Use the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Split button </a:t>
            </a:r>
            <a:r>
              <a:rPr lang="en-US" sz="2400" dirty="0" smtClean="0"/>
              <a:t>in the Window group on the View tab</a:t>
            </a:r>
          </a:p>
          <a:p>
            <a:pPr lvl="2" eaLnBrk="1" hangingPunct="1">
              <a:defRPr/>
            </a:pPr>
            <a:r>
              <a:rPr lang="en-US" sz="2000" dirty="0" smtClean="0"/>
              <a:t>Drag the horizontal split bar to the location you want to split the window</a:t>
            </a:r>
          </a:p>
          <a:p>
            <a:pPr lvl="2" eaLnBrk="1" hangingPunct="1">
              <a:defRPr/>
            </a:pPr>
            <a:r>
              <a:rPr lang="en-US" sz="2000" dirty="0" smtClean="0"/>
              <a:t>Use the scroll bars in each pane to display different parts of the document</a:t>
            </a:r>
          </a:p>
          <a:p>
            <a:pPr lvl="1" eaLnBrk="1" hangingPunct="1">
              <a:defRPr/>
            </a:pPr>
            <a:r>
              <a:rPr lang="en-US" sz="2400" dirty="0" smtClean="0"/>
              <a:t>Use the Cut, Copy, and Paste commands to copy or move items between panes </a:t>
            </a: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00DA7B0-7387-478F-8F83-5A77FEEB97A2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10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2290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400" dirty="0" smtClean="0"/>
              <a:t>Using the Office Clipboard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417638" y="1682750"/>
            <a:ext cx="7399337" cy="4657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The </a:t>
            </a:r>
            <a:r>
              <a:rPr lang="en-US" dirty="0"/>
              <a:t>Office Clipboard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Stores up to 24 items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Stores text and graphics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Items can be cut or copied from any Office program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Items on the Office Clipboard can be viewed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The last item collected is stored on both the Office Clipboard and the system Clipboard</a:t>
            </a:r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42AD1D-95DD-47DF-AF24-7143523B42C7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11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3314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30" r="80134"/>
          <a:stretch/>
        </p:blipFill>
        <p:spPr bwMode="auto">
          <a:xfrm>
            <a:off x="4746171" y="1066800"/>
            <a:ext cx="1735101" cy="54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11150"/>
            <a:ext cx="6934200" cy="75565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dirty="0" smtClean="0"/>
              <a:t>Using the Office Clipboard </a:t>
            </a:r>
            <a:r>
              <a:rPr lang="en-US" sz="3200" dirty="0"/>
              <a:t>(continued)</a:t>
            </a:r>
            <a:endParaRPr lang="en-US" sz="3400" dirty="0" smtClean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1227138" y="1371600"/>
            <a:ext cx="3560762" cy="4657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The Office Clipboard appears in the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Clipboard task pane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Can be set to open automatically after two consecutive cut or copy actions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Display manually by clicking the launcher in the Clipboard group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The last item collected is displayed at the top of the Clipboard task pane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endParaRPr lang="en-US" sz="2000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31C7903-25C5-4F22-89D2-405EC42C53A4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12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4338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4343" name="AutoShape 4"/>
          <p:cNvSpPr>
            <a:spLocks/>
          </p:cNvSpPr>
          <p:nvPr/>
        </p:nvSpPr>
        <p:spPr bwMode="auto">
          <a:xfrm>
            <a:off x="6858000" y="2797629"/>
            <a:ext cx="1414463" cy="652463"/>
          </a:xfrm>
          <a:prstGeom prst="borderCallout1">
            <a:avLst>
              <a:gd name="adj1" fmla="val 46440"/>
              <a:gd name="adj2" fmla="val -1282"/>
              <a:gd name="adj3" fmla="val -26246"/>
              <a:gd name="adj4" fmla="val -64728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/>
              <a:t>Stored items</a:t>
            </a:r>
          </a:p>
        </p:txBody>
      </p:sp>
      <p:sp>
        <p:nvSpPr>
          <p:cNvPr id="14344" name="AutoShape 5"/>
          <p:cNvSpPr>
            <a:spLocks/>
          </p:cNvSpPr>
          <p:nvPr/>
        </p:nvSpPr>
        <p:spPr bwMode="auto">
          <a:xfrm>
            <a:off x="6781800" y="1219200"/>
            <a:ext cx="2209800" cy="914400"/>
          </a:xfrm>
          <a:prstGeom prst="borderCallout1">
            <a:avLst>
              <a:gd name="adj1" fmla="val 806"/>
              <a:gd name="adj2" fmla="val -338"/>
              <a:gd name="adj3" fmla="val -1123"/>
              <a:gd name="adj4" fmla="val -23471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 dirty="0"/>
              <a:t>Click to resize or move the Clipboard task pane</a:t>
            </a:r>
          </a:p>
        </p:txBody>
      </p:sp>
      <p:sp>
        <p:nvSpPr>
          <p:cNvPr id="14345" name="AutoShape 7"/>
          <p:cNvSpPr>
            <a:spLocks/>
          </p:cNvSpPr>
          <p:nvPr/>
        </p:nvSpPr>
        <p:spPr bwMode="auto">
          <a:xfrm>
            <a:off x="6858000" y="3886200"/>
            <a:ext cx="2057400" cy="1066800"/>
          </a:xfrm>
          <a:prstGeom prst="borderCallout1">
            <a:avLst>
              <a:gd name="adj1" fmla="val 47745"/>
              <a:gd name="adj2" fmla="val 769"/>
              <a:gd name="adj3" fmla="val -101953"/>
              <a:gd name="adj4" fmla="val -90798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/>
              <a:t>Icon indicates the item is collected from Word</a:t>
            </a:r>
          </a:p>
        </p:txBody>
      </p:sp>
      <p:sp>
        <p:nvSpPr>
          <p:cNvPr id="14346" name="AutoShape 7"/>
          <p:cNvSpPr>
            <a:spLocks/>
          </p:cNvSpPr>
          <p:nvPr/>
        </p:nvSpPr>
        <p:spPr bwMode="auto">
          <a:xfrm>
            <a:off x="6858000" y="5334000"/>
            <a:ext cx="1414463" cy="1287463"/>
          </a:xfrm>
          <a:prstGeom prst="borderCallout1">
            <a:avLst>
              <a:gd name="adj1" fmla="val 45324"/>
              <a:gd name="adj2" fmla="val -2310"/>
              <a:gd name="adj3" fmla="val 59168"/>
              <a:gd name="adj4" fmla="val -105260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/>
              <a:t>Click to change display options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11" descr="j0196176[1]"/>
          <p:cNvPicPr>
            <a:picLocks noChangeAspect="1" noChangeArrowheads="1"/>
          </p:cNvPicPr>
          <p:nvPr/>
        </p:nvPicPr>
        <p:blipFill>
          <a:blip r:embed="rId3" cstate="print">
            <a:lum bright="6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863" y="2146300"/>
            <a:ext cx="1989137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400" dirty="0" smtClean="0"/>
              <a:t>Using the Office Clipboard </a:t>
            </a:r>
            <a:r>
              <a:rPr lang="en-US" sz="3200" dirty="0"/>
              <a:t>(continued)</a:t>
            </a:r>
            <a:endParaRPr lang="en-US" sz="3400" dirty="0" smtClean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Copying and moving items between documents</a:t>
            </a:r>
          </a:p>
          <a:p>
            <a:pPr lvl="1" eaLnBrk="1" hangingPunct="1">
              <a:defRPr/>
            </a:pPr>
            <a:r>
              <a:rPr lang="en-US" sz="2400" dirty="0" smtClean="0"/>
              <a:t>Open both Word documents</a:t>
            </a:r>
          </a:p>
          <a:p>
            <a:pPr lvl="1" eaLnBrk="1" hangingPunct="1">
              <a:defRPr/>
            </a:pPr>
            <a:r>
              <a:rPr lang="en-US" sz="2400" dirty="0" smtClean="0"/>
              <a:t>Cut or copy text from one document</a:t>
            </a:r>
          </a:p>
          <a:p>
            <a:pPr lvl="1" eaLnBrk="1" hangingPunct="1">
              <a:defRPr/>
            </a:pPr>
            <a:r>
              <a:rPr lang="en-US" sz="2400" dirty="0" smtClean="0"/>
              <a:t>Switch to the other document</a:t>
            </a:r>
          </a:p>
          <a:p>
            <a:pPr lvl="2" eaLnBrk="1" hangingPunct="1">
              <a:defRPr/>
            </a:pPr>
            <a:r>
              <a:rPr lang="en-US" sz="2000" dirty="0" smtClean="0"/>
              <a:t>Point to the Word icon on the taskbar then click the document you want to appear</a:t>
            </a:r>
          </a:p>
          <a:p>
            <a:pPr lvl="2" eaLnBrk="1" hangingPunct="1">
              <a:defRPr/>
            </a:pPr>
            <a:r>
              <a:rPr lang="en-US" sz="2000" dirty="0" smtClean="0"/>
              <a:t>Use the Arrange All command or the View Side by Side command in the Window group on the View tab to display both documents at the same time</a:t>
            </a:r>
          </a:p>
          <a:p>
            <a:pPr lvl="1" eaLnBrk="1" hangingPunct="1">
              <a:defRPr/>
            </a:pPr>
            <a:r>
              <a:rPr lang="en-US" sz="2400" dirty="0" smtClean="0"/>
              <a:t>Paste the text into the second document</a:t>
            </a: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9F09774-4402-46A8-9613-0D6AA19BFD64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13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5362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400" dirty="0" smtClean="0"/>
              <a:t>Finding and Replacing Text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1417638" y="1506538"/>
            <a:ext cx="7399337" cy="48339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Find and Replace feature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Use the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Replace command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to search for and replace all instances of a word or phrase in a document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Automatically find and replace all occurrences at once, or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Find and review each individual occurrence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Use the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Find command</a:t>
            </a:r>
            <a:r>
              <a:rPr lang="en-US" dirty="0" smtClean="0"/>
              <a:t> to locate and highlight every occurrence of a word or phrase in a document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1FBD97F-F388-4414-A77D-A7BE332E8F6B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14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6386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427514"/>
            <a:ext cx="4846145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400" dirty="0" smtClean="0"/>
              <a:t>Finding and Replacing Text </a:t>
            </a:r>
            <a:r>
              <a:rPr lang="en-US" sz="3200" dirty="0"/>
              <a:t>(continued)</a:t>
            </a:r>
            <a:r>
              <a:rPr lang="en-US" sz="3400" dirty="0" smtClean="0"/>
              <a:t> 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>
          <a:xfrm>
            <a:off x="1447800" y="1828800"/>
            <a:ext cx="7399338" cy="5762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Find and Replace dialog box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0410834-BDBF-4A1A-AD04-F5BBB267511D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15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7411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7415" name="AutoShape 5"/>
          <p:cNvSpPr>
            <a:spLocks/>
          </p:cNvSpPr>
          <p:nvPr/>
        </p:nvSpPr>
        <p:spPr bwMode="auto">
          <a:xfrm>
            <a:off x="7467600" y="4038600"/>
            <a:ext cx="1223963" cy="990600"/>
          </a:xfrm>
          <a:prstGeom prst="borderCallout1">
            <a:avLst>
              <a:gd name="adj1" fmla="val 2681"/>
              <a:gd name="adj2" fmla="val -296"/>
              <a:gd name="adj3" fmla="val -43258"/>
              <a:gd name="adj4" fmla="val -313673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/>
              <a:t>Enter Replace criteria</a:t>
            </a:r>
          </a:p>
        </p:txBody>
      </p:sp>
      <p:sp>
        <p:nvSpPr>
          <p:cNvPr id="17416" name="AutoShape 7"/>
          <p:cNvSpPr>
            <a:spLocks/>
          </p:cNvSpPr>
          <p:nvPr/>
        </p:nvSpPr>
        <p:spPr bwMode="auto">
          <a:xfrm>
            <a:off x="1055688" y="4603750"/>
            <a:ext cx="1223962" cy="982663"/>
          </a:xfrm>
          <a:prstGeom prst="borderCallout1">
            <a:avLst>
              <a:gd name="adj1" fmla="val 5353"/>
              <a:gd name="adj2" fmla="val 99705"/>
              <a:gd name="adj3" fmla="val 11057"/>
              <a:gd name="adj4" fmla="val 130760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/>
              <a:t>Select search options</a:t>
            </a:r>
          </a:p>
        </p:txBody>
      </p:sp>
      <p:sp>
        <p:nvSpPr>
          <p:cNvPr id="17417" name="AutoShape 5"/>
          <p:cNvSpPr>
            <a:spLocks/>
          </p:cNvSpPr>
          <p:nvPr/>
        </p:nvSpPr>
        <p:spPr bwMode="auto">
          <a:xfrm>
            <a:off x="7467600" y="2895600"/>
            <a:ext cx="1223963" cy="914400"/>
          </a:xfrm>
          <a:prstGeom prst="borderCallout1">
            <a:avLst>
              <a:gd name="adj1" fmla="val 48222"/>
              <a:gd name="adj2" fmla="val -296"/>
              <a:gd name="adj3" fmla="val 21698"/>
              <a:gd name="adj4" fmla="val -313676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/>
              <a:t>Enter Find criteria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Finding and Replacing </a:t>
            </a:r>
            <a:r>
              <a:rPr lang="en-US" sz="3400" dirty="0"/>
              <a:t>Text (continued)</a:t>
            </a:r>
            <a:endParaRPr lang="en-CA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the Find button in the Editing group to open the Navigation pane</a:t>
            </a:r>
          </a:p>
          <a:p>
            <a:pPr lvl="1"/>
            <a:r>
              <a:rPr lang="en-US" dirty="0" smtClean="0"/>
              <a:t>Useful for browsing longer documents by headings, pages, or specific text or objects</a:t>
            </a:r>
          </a:p>
          <a:p>
            <a:pPr lvl="1"/>
            <a:r>
              <a:rPr lang="en-US" dirty="0" smtClean="0"/>
              <a:t>Use the Navigation pane or the Find tab in the Find and Replace dialog box to search for text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Microsoft Office Word 2010 - Illustrated Complete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6439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849" y="1676400"/>
            <a:ext cx="5998151" cy="4500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438" y="533400"/>
            <a:ext cx="6934200" cy="755650"/>
          </a:xfrm>
        </p:spPr>
        <p:txBody>
          <a:bodyPr/>
          <a:lstStyle/>
          <a:p>
            <a:r>
              <a:rPr lang="en-US" sz="3400" dirty="0" smtClean="0"/>
              <a:t>Finding and Replacing </a:t>
            </a:r>
            <a:r>
              <a:rPr lang="en-US" sz="3400" dirty="0"/>
              <a:t>Text (continued)</a:t>
            </a:r>
            <a:endParaRPr lang="en-CA" sz="3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Microsoft Office Word 2010 - Illustrated Complete</a:t>
            </a:r>
            <a:endParaRPr lang="en-US" dirty="0"/>
          </a:p>
        </p:txBody>
      </p:sp>
      <p:sp>
        <p:nvSpPr>
          <p:cNvPr id="6" name="AutoShape 5"/>
          <p:cNvSpPr>
            <a:spLocks/>
          </p:cNvSpPr>
          <p:nvPr/>
        </p:nvSpPr>
        <p:spPr bwMode="auto">
          <a:xfrm>
            <a:off x="990600" y="1676400"/>
            <a:ext cx="1295400" cy="609600"/>
          </a:xfrm>
          <a:prstGeom prst="borderCallout1">
            <a:avLst>
              <a:gd name="adj1" fmla="val 100008"/>
              <a:gd name="adj2" fmla="val 90460"/>
              <a:gd name="adj3" fmla="val 137174"/>
              <a:gd name="adj4" fmla="val 116207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 dirty="0" smtClean="0"/>
              <a:t>Navigation pane</a:t>
            </a:r>
            <a:endParaRPr lang="en-US" dirty="0"/>
          </a:p>
        </p:txBody>
      </p:sp>
      <p:sp>
        <p:nvSpPr>
          <p:cNvPr id="7" name="AutoShape 5"/>
          <p:cNvSpPr>
            <a:spLocks/>
          </p:cNvSpPr>
          <p:nvPr/>
        </p:nvSpPr>
        <p:spPr bwMode="auto">
          <a:xfrm>
            <a:off x="1012371" y="3102429"/>
            <a:ext cx="1295400" cy="609600"/>
          </a:xfrm>
          <a:prstGeom prst="borderCallout1">
            <a:avLst>
              <a:gd name="adj1" fmla="val -1777"/>
              <a:gd name="adj2" fmla="val 71972"/>
              <a:gd name="adj3" fmla="val -61040"/>
              <a:gd name="adj4" fmla="val 117047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 dirty="0" smtClean="0"/>
              <a:t>Search for text</a:t>
            </a:r>
            <a:endParaRPr lang="en-US" dirty="0"/>
          </a:p>
        </p:txBody>
      </p:sp>
      <p:sp>
        <p:nvSpPr>
          <p:cNvPr id="8" name="AutoShape 5"/>
          <p:cNvSpPr>
            <a:spLocks/>
          </p:cNvSpPr>
          <p:nvPr/>
        </p:nvSpPr>
        <p:spPr bwMode="auto">
          <a:xfrm>
            <a:off x="1012371" y="4495800"/>
            <a:ext cx="1295400" cy="1447800"/>
          </a:xfrm>
          <a:prstGeom prst="borderCallout1">
            <a:avLst>
              <a:gd name="adj1" fmla="val 19557"/>
              <a:gd name="adj2" fmla="val 100544"/>
              <a:gd name="adj3" fmla="val -40270"/>
              <a:gd name="adj4" fmla="val 353182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 dirty="0" smtClean="0"/>
              <a:t>Found text is highlighted and selected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9814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400" dirty="0" smtClean="0"/>
              <a:t>Finding and Replacing Text </a:t>
            </a:r>
            <a:r>
              <a:rPr lang="en-US" sz="3200" dirty="0"/>
              <a:t>(continued)</a:t>
            </a:r>
            <a:endParaRPr lang="en-US" sz="3400" dirty="0" smtClean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>
          <a:xfrm>
            <a:off x="1447800" y="1676400"/>
            <a:ext cx="7399338" cy="5762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Go To tab in the Find and Replace dialog box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Use to move to a specific page, section, line, table, graphic or other item in a document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Click the Page number button on the status bar to open the Find and Replace dialog box with the Go To tab displayed, and then make selections 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7274CB-9544-479D-8E7C-80DADD33D36C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18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8434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20788" y="533400"/>
            <a:ext cx="6889750" cy="75565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dirty="0" smtClean="0"/>
              <a:t>Checking Spelling and Grammar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1417638" y="1524000"/>
            <a:ext cx="7399337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Spelling and Grammar checker 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A91E460-37A4-44CE-931A-1CA34253EB13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19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9458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1557338" y="2223312"/>
            <a:ext cx="6024562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287338">
              <a:spcBef>
                <a:spcPct val="20000"/>
              </a:spcBef>
              <a:buFontTx/>
              <a:buChar char="–"/>
              <a:defRPr/>
            </a:pPr>
            <a:r>
              <a:rPr lang="en-US" sz="2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Flags possible mistakes and suggests corrections</a:t>
            </a:r>
          </a:p>
          <a:p>
            <a:pPr marL="966788" lvl="1" indent="-279400"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Misspelled words</a:t>
            </a:r>
          </a:p>
          <a:p>
            <a:pPr marL="966788" lvl="1" indent="-279400">
              <a:spcBef>
                <a:spcPct val="20000"/>
              </a:spcBef>
              <a:buFontTx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Grammar errors</a:t>
            </a:r>
          </a:p>
          <a:p>
            <a:pPr marL="457200" indent="-287338">
              <a:spcBef>
                <a:spcPct val="20000"/>
              </a:spcBef>
              <a:buFontTx/>
              <a:buChar char="–"/>
              <a:defRPr/>
            </a:pPr>
            <a:r>
              <a:rPr lang="en-US" sz="2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Not all flagged errors are incorrect (e.g. names)</a:t>
            </a:r>
          </a:p>
          <a:p>
            <a:pPr marL="1084262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Click Ignore All or Ignore Once so Word does not flag the word</a:t>
            </a:r>
          </a:p>
          <a:p>
            <a:pPr marL="457200" indent="-287338">
              <a:spcBef>
                <a:spcPct val="20000"/>
              </a:spcBef>
              <a:buFontTx/>
              <a:buChar char="–"/>
              <a:defRPr/>
            </a:pPr>
            <a:r>
              <a:rPr lang="en-US" sz="2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You still need to proofread your documents carefully for errors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2" name="Rectangle 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Objectives</a:t>
            </a:r>
          </a:p>
        </p:txBody>
      </p:sp>
      <p:sp>
        <p:nvSpPr>
          <p:cNvPr id="4118" name="Rectangle 2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Cut and paste text</a:t>
            </a:r>
          </a:p>
          <a:p>
            <a:pPr eaLnBrk="1" hangingPunct="1">
              <a:defRPr/>
            </a:pPr>
            <a:r>
              <a:rPr lang="en-US" dirty="0" smtClean="0"/>
              <a:t>Copy and paste text</a:t>
            </a:r>
          </a:p>
          <a:p>
            <a:pPr eaLnBrk="1" hangingPunct="1">
              <a:defRPr/>
            </a:pPr>
            <a:r>
              <a:rPr lang="en-US" dirty="0" smtClean="0"/>
              <a:t>Use the Office Clipboard</a:t>
            </a:r>
          </a:p>
          <a:p>
            <a:pPr eaLnBrk="1" hangingPunct="1">
              <a:defRPr/>
            </a:pPr>
            <a:r>
              <a:rPr lang="en-US" dirty="0" smtClean="0"/>
              <a:t>Find and replace text</a:t>
            </a:r>
          </a:p>
          <a:p>
            <a:pPr eaLnBrk="1" hangingPunct="1">
              <a:buFontTx/>
              <a:buNone/>
              <a:defRPr/>
            </a:pPr>
            <a:endParaRPr lang="en-US" dirty="0" smtClean="0"/>
          </a:p>
        </p:txBody>
      </p:sp>
      <p:sp>
        <p:nvSpPr>
          <p:cNvPr id="409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9BC2DDC-8C16-4198-861A-EB0AC66B0ADA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2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4098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123" y="2041525"/>
            <a:ext cx="5636677" cy="367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27125" y="671513"/>
            <a:ext cx="7262813" cy="755650"/>
          </a:xfrm>
        </p:spPr>
        <p:txBody>
          <a:bodyPr/>
          <a:lstStyle/>
          <a:p>
            <a:pPr eaLnBrk="1" hangingPunct="1">
              <a:defRPr/>
            </a:pPr>
            <a:r>
              <a:rPr lang="en-US" sz="3300" dirty="0" smtClean="0"/>
              <a:t>Checking Spelling and Grammar </a:t>
            </a:r>
            <a:r>
              <a:rPr lang="en-US" sz="3200" dirty="0"/>
              <a:t>(continued)</a:t>
            </a:r>
            <a:endParaRPr lang="en-US" sz="3300" dirty="0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D44AAD0-3FFF-45B1-94C4-5DB6CE44147F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20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483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486" name="AutoShape 6"/>
          <p:cNvSpPr>
            <a:spLocks/>
          </p:cNvSpPr>
          <p:nvPr/>
        </p:nvSpPr>
        <p:spPr bwMode="auto">
          <a:xfrm>
            <a:off x="7280275" y="2397125"/>
            <a:ext cx="1625600" cy="931863"/>
          </a:xfrm>
          <a:prstGeom prst="borderCallout1">
            <a:avLst>
              <a:gd name="adj1" fmla="val 12264"/>
              <a:gd name="adj2" fmla="val -4690"/>
              <a:gd name="adj3" fmla="val 42150"/>
              <a:gd name="adj4" fmla="val -226800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/>
              <a:t>Identified misspelled word</a:t>
            </a:r>
          </a:p>
        </p:txBody>
      </p:sp>
      <p:sp>
        <p:nvSpPr>
          <p:cNvPr id="20487" name="AutoShape 7"/>
          <p:cNvSpPr>
            <a:spLocks/>
          </p:cNvSpPr>
          <p:nvPr/>
        </p:nvSpPr>
        <p:spPr bwMode="auto">
          <a:xfrm>
            <a:off x="7296150" y="5003800"/>
            <a:ext cx="1635125" cy="727075"/>
          </a:xfrm>
          <a:prstGeom prst="borderCallout1">
            <a:avLst>
              <a:gd name="adj1" fmla="val 15722"/>
              <a:gd name="adj2" fmla="val -4662"/>
              <a:gd name="adj3" fmla="val -140798"/>
              <a:gd name="adj4" fmla="val -304159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/>
              <a:t>Suggested correction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182" y="2057400"/>
            <a:ext cx="5963088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2525" y="685800"/>
            <a:ext cx="7262813" cy="755650"/>
          </a:xfrm>
        </p:spPr>
        <p:txBody>
          <a:bodyPr/>
          <a:lstStyle/>
          <a:p>
            <a:pPr eaLnBrk="1" hangingPunct="1">
              <a:defRPr/>
            </a:pPr>
            <a:r>
              <a:rPr lang="en-US" sz="3300" dirty="0" smtClean="0"/>
              <a:t>Checking Spelling and Grammar </a:t>
            </a:r>
            <a:r>
              <a:rPr lang="en-US" sz="3200" dirty="0"/>
              <a:t>(continued)</a:t>
            </a:r>
            <a:endParaRPr lang="en-US" sz="3300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53648F5-5EAF-4533-9A6F-6F2140E6D4C2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21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507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510" name="AutoShape 7"/>
          <p:cNvSpPr>
            <a:spLocks/>
          </p:cNvSpPr>
          <p:nvPr/>
        </p:nvSpPr>
        <p:spPr bwMode="auto">
          <a:xfrm>
            <a:off x="1058863" y="2513013"/>
            <a:ext cx="1617662" cy="906462"/>
          </a:xfrm>
          <a:prstGeom prst="borderCallout1">
            <a:avLst>
              <a:gd name="adj1" fmla="val 5404"/>
              <a:gd name="adj2" fmla="val 101118"/>
              <a:gd name="adj3" fmla="val 32098"/>
              <a:gd name="adj4" fmla="val 133957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/>
              <a:t>Identified grammar error</a:t>
            </a:r>
          </a:p>
        </p:txBody>
      </p:sp>
      <p:sp>
        <p:nvSpPr>
          <p:cNvPr id="21511" name="AutoShape 8"/>
          <p:cNvSpPr>
            <a:spLocks/>
          </p:cNvSpPr>
          <p:nvPr/>
        </p:nvSpPr>
        <p:spPr bwMode="auto">
          <a:xfrm>
            <a:off x="1077912" y="4949825"/>
            <a:ext cx="1589088" cy="765175"/>
          </a:xfrm>
          <a:prstGeom prst="borderCallout1">
            <a:avLst>
              <a:gd name="adj1" fmla="val 49083"/>
              <a:gd name="adj2" fmla="val 99315"/>
              <a:gd name="adj3" fmla="val -42148"/>
              <a:gd name="adj4" fmla="val 137019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 dirty="0"/>
              <a:t>Suggested corrections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341438" y="457200"/>
            <a:ext cx="6934200" cy="75565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Checking Spelling and Grammar </a:t>
            </a:r>
            <a:r>
              <a:rPr lang="en-US" sz="3200" dirty="0"/>
              <a:t>(continued)</a:t>
            </a:r>
            <a:endParaRPr lang="en-US" sz="3400" dirty="0" smtClean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1417638" y="1295400"/>
            <a:ext cx="7399337" cy="4606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Inserting text with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AutoCorrect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Word automatically corrects many misspelled words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Create your own AutoCorrect entries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Words you type often, such as a name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Words you often misspell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To create an AutoCorrect entry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Open the AutoCorrect dialog box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To insert an AutoCorrect entry in a document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Type the text you want Word to correct followed by [Spacebar]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157C526-09ED-4667-BFD9-04B9531ED8D6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22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2530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5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Researching Information</a:t>
            </a:r>
          </a:p>
        </p:txBody>
      </p:sp>
      <p:sp>
        <p:nvSpPr>
          <p:cNvPr id="64526" name="Rectangle 14"/>
          <p:cNvSpPr>
            <a:spLocks noGrp="1" noChangeArrowheads="1"/>
          </p:cNvSpPr>
          <p:nvPr>
            <p:ph idx="1"/>
          </p:nvPr>
        </p:nvSpPr>
        <p:spPr>
          <a:xfrm>
            <a:off x="1417638" y="1654175"/>
            <a:ext cx="7399337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Research task pane provides access to many resources</a:t>
            </a:r>
          </a:p>
          <a:p>
            <a:pPr eaLnBrk="1" hangingPunct="1"/>
            <a:r>
              <a:rPr lang="en-US" dirty="0" smtClean="0"/>
              <a:t>Use the </a:t>
            </a:r>
            <a:r>
              <a:rPr lang="en-US" b="1" dirty="0" smtClean="0">
                <a:solidFill>
                  <a:srgbClr val="FF0000"/>
                </a:solidFill>
              </a:rPr>
              <a:t>Thesaurus</a:t>
            </a:r>
            <a:r>
              <a:rPr lang="en-US" dirty="0" smtClean="0"/>
              <a:t> to look up synonyms for repetitive or awkward words</a:t>
            </a:r>
          </a:p>
          <a:p>
            <a:pPr lvl="1" eaLnBrk="1" hangingPunct="1"/>
            <a:r>
              <a:rPr lang="en-US" dirty="0" smtClean="0"/>
              <a:t>Select a word, then click Thesaurus in the Proofing group on the Review tab</a:t>
            </a:r>
          </a:p>
          <a:p>
            <a:pPr lvl="1" eaLnBrk="1" hangingPunct="1"/>
            <a:r>
              <a:rPr lang="en-US" dirty="0" smtClean="0"/>
              <a:t>Right-click a word, then point to Synonyms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3B4E792-F2AB-47D4-80B1-5202C6895625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23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3554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3556" name="Text Box 11"/>
          <p:cNvSpPr txBox="1">
            <a:spLocks noChangeArrowheads="1"/>
          </p:cNvSpPr>
          <p:nvPr/>
        </p:nvSpPr>
        <p:spPr bwMode="auto">
          <a:xfrm>
            <a:off x="1533525" y="1131888"/>
            <a:ext cx="5175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7" name="Picture 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69" t="17708"/>
          <a:stretch/>
        </p:blipFill>
        <p:spPr bwMode="auto">
          <a:xfrm>
            <a:off x="4953000" y="533400"/>
            <a:ext cx="19050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13"/>
          <p:cNvSpPr>
            <a:spLocks noGrp="1" noChangeArrowheads="1"/>
          </p:cNvSpPr>
          <p:nvPr>
            <p:ph type="title"/>
          </p:nvPr>
        </p:nvSpPr>
        <p:spPr>
          <a:xfrm>
            <a:off x="1295400" y="457200"/>
            <a:ext cx="3763963" cy="11303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Researching </a:t>
            </a:r>
            <a:r>
              <a:rPr lang="en-US" dirty="0"/>
              <a:t>Information (continued)</a:t>
            </a:r>
            <a:endParaRPr lang="en-US" dirty="0" smtClean="0"/>
          </a:p>
        </p:txBody>
      </p:sp>
      <p:sp>
        <p:nvSpPr>
          <p:cNvPr id="73738" name="Rectangle 10"/>
          <p:cNvSpPr>
            <a:spLocks noGrp="1" noChangeArrowheads="1"/>
          </p:cNvSpPr>
          <p:nvPr>
            <p:ph idx="1"/>
          </p:nvPr>
        </p:nvSpPr>
        <p:spPr>
          <a:xfrm>
            <a:off x="1443038" y="2057400"/>
            <a:ext cx="3281362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Thesaurus appears in the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Research task pane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With an active Internet connection, the Research task pane provides access to other reference sources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AA967B7-0D8B-4967-AE88-D6E189F8253B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24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4579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4581" name="AutoShape 4"/>
          <p:cNvSpPr>
            <a:spLocks/>
          </p:cNvSpPr>
          <p:nvPr/>
        </p:nvSpPr>
        <p:spPr bwMode="auto">
          <a:xfrm>
            <a:off x="7250113" y="1371600"/>
            <a:ext cx="1368425" cy="638175"/>
          </a:xfrm>
          <a:prstGeom prst="borderCallout1">
            <a:avLst>
              <a:gd name="adj1" fmla="val 49755"/>
              <a:gd name="adj2" fmla="val 796"/>
              <a:gd name="adj3" fmla="val -48014"/>
              <a:gd name="adj4" fmla="val -137505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/>
              <a:t>Word in document</a:t>
            </a:r>
          </a:p>
        </p:txBody>
      </p:sp>
      <p:sp>
        <p:nvSpPr>
          <p:cNvPr id="24582" name="AutoShape 5"/>
          <p:cNvSpPr>
            <a:spLocks/>
          </p:cNvSpPr>
          <p:nvPr/>
        </p:nvSpPr>
        <p:spPr bwMode="auto">
          <a:xfrm>
            <a:off x="7239000" y="2362200"/>
            <a:ext cx="1384300" cy="676275"/>
          </a:xfrm>
          <a:prstGeom prst="borderCallout1">
            <a:avLst>
              <a:gd name="adj1" fmla="val 4028"/>
              <a:gd name="adj2" fmla="val -1310"/>
              <a:gd name="adj3" fmla="val -59187"/>
              <a:gd name="adj4" fmla="val -75096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/>
              <a:t>Possible meaning</a:t>
            </a:r>
          </a:p>
        </p:txBody>
      </p:sp>
      <p:sp>
        <p:nvSpPr>
          <p:cNvPr id="24583" name="AutoShape 6"/>
          <p:cNvSpPr>
            <a:spLocks/>
          </p:cNvSpPr>
          <p:nvPr/>
        </p:nvSpPr>
        <p:spPr bwMode="auto">
          <a:xfrm>
            <a:off x="7278688" y="3548063"/>
            <a:ext cx="1355725" cy="933450"/>
          </a:xfrm>
          <a:prstGeom prst="borderCallout1">
            <a:avLst>
              <a:gd name="adj1" fmla="val 2917"/>
              <a:gd name="adj2" fmla="val -269"/>
              <a:gd name="adj3" fmla="val -69413"/>
              <a:gd name="adj4" fmla="val -93410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/>
              <a:t>Synonyms for the word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438" y="533400"/>
            <a:ext cx="6934200" cy="755650"/>
          </a:xfrm>
        </p:spPr>
        <p:txBody>
          <a:bodyPr/>
          <a:lstStyle/>
          <a:p>
            <a:r>
              <a:rPr lang="en-US" dirty="0" smtClean="0"/>
              <a:t>Researching </a:t>
            </a:r>
            <a:r>
              <a:rPr lang="en-US" dirty="0"/>
              <a:t>Information (continued)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9863" y="1600200"/>
            <a:ext cx="7399337" cy="4495800"/>
          </a:xfrm>
        </p:spPr>
        <p:txBody>
          <a:bodyPr/>
          <a:lstStyle/>
          <a:p>
            <a:r>
              <a:rPr lang="en-US" dirty="0" smtClean="0"/>
              <a:t>Word Count dialog box</a:t>
            </a:r>
          </a:p>
          <a:p>
            <a:pPr lvl="1"/>
            <a:r>
              <a:rPr lang="en-US" dirty="0" smtClean="0"/>
              <a:t>Click the </a:t>
            </a:r>
            <a:r>
              <a:rPr lang="en-US" b="1" dirty="0" smtClean="0">
                <a:solidFill>
                  <a:srgbClr val="FF0000"/>
                </a:solidFill>
              </a:rPr>
              <a:t>Word Count</a:t>
            </a:r>
            <a:r>
              <a:rPr lang="en-US" dirty="0" smtClean="0"/>
              <a:t> button in the Proofing group to view the number of pages, words, characters, paragraphs, and lines in the selected text</a:t>
            </a:r>
            <a:r>
              <a:rPr lang="en-CA" dirty="0"/>
              <a:t> </a:t>
            </a:r>
            <a:r>
              <a:rPr lang="en-US" dirty="0" smtClean="0"/>
              <a:t>or the entire document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Microsoft Office Word 2010 - Illustrated Complete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114800"/>
            <a:ext cx="2732949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10546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Adding Hyperlinks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hyperlink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is text or a graphic that, when clicked, moves the viewer to a different location or program</a:t>
            </a:r>
          </a:p>
          <a:p>
            <a:pPr>
              <a:defRPr/>
            </a:pPr>
            <a:r>
              <a:rPr lang="en-US" dirty="0" smtClean="0"/>
              <a:t>Click Hyperlink button in the Links group on the Insert tab to open the Insert Hyperlink dialog box</a:t>
            </a:r>
          </a:p>
          <a:p>
            <a:pPr>
              <a:defRPr/>
            </a:pPr>
            <a:r>
              <a:rPr lang="en-US" dirty="0" smtClean="0"/>
              <a:t>Use the Insert Hyperlink dialog box to create hyperlinks</a:t>
            </a:r>
            <a:endParaRPr lang="en-US" dirty="0"/>
          </a:p>
        </p:txBody>
      </p:sp>
      <p:sp>
        <p:nvSpPr>
          <p:cNvPr id="25602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</a:t>
            </a:r>
            <a:r>
              <a:rPr lang="en-US" dirty="0"/>
              <a:t>Hyperlinks (continued)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 formatted as a hyperlink appears as colored, underlined text</a:t>
            </a:r>
          </a:p>
          <a:p>
            <a:r>
              <a:rPr lang="en-US" dirty="0" smtClean="0"/>
              <a:t>When you type an e-mail address or a URL, Word automatically converts it into a hyperlink</a:t>
            </a:r>
          </a:p>
          <a:p>
            <a:r>
              <a:rPr lang="en-US" dirty="0" smtClean="0"/>
              <a:t>Edit the ScreenTip that appears when you point to a hyperlink to provide information about the link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Microsoft Office Word 2010 - Illustrated Complete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2215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629" y="2438400"/>
            <a:ext cx="6248400" cy="324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Adding </a:t>
            </a:r>
            <a:r>
              <a:rPr lang="en-US" dirty="0"/>
              <a:t>Hyperlinks (continued)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Insert Hyperlink dialog box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26627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6630" name="AutoShape 4"/>
          <p:cNvSpPr>
            <a:spLocks/>
          </p:cNvSpPr>
          <p:nvPr/>
        </p:nvSpPr>
        <p:spPr bwMode="auto">
          <a:xfrm>
            <a:off x="990600" y="5762625"/>
            <a:ext cx="1981200" cy="638175"/>
          </a:xfrm>
          <a:prstGeom prst="borderCallout1">
            <a:avLst>
              <a:gd name="adj1" fmla="val -2556"/>
              <a:gd name="adj2" fmla="val 26764"/>
              <a:gd name="adj3" fmla="val -232801"/>
              <a:gd name="adj4" fmla="val 45302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/>
              <a:t>Types of links you can create</a:t>
            </a:r>
          </a:p>
        </p:txBody>
      </p:sp>
      <p:sp>
        <p:nvSpPr>
          <p:cNvPr id="26631" name="AutoShape 4"/>
          <p:cNvSpPr>
            <a:spLocks/>
          </p:cNvSpPr>
          <p:nvPr/>
        </p:nvSpPr>
        <p:spPr bwMode="auto">
          <a:xfrm>
            <a:off x="7775575" y="4191000"/>
            <a:ext cx="1368425" cy="914400"/>
          </a:xfrm>
          <a:prstGeom prst="borderCallout1">
            <a:avLst>
              <a:gd name="adj1" fmla="val 5167"/>
              <a:gd name="adj2" fmla="val 29435"/>
              <a:gd name="adj3" fmla="val -128231"/>
              <a:gd name="adj4" fmla="val -30375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/>
              <a:t>Use to modify ScreenTip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3" t="17992" r="35695" b="37073"/>
          <a:stretch/>
        </p:blipFill>
        <p:spPr bwMode="auto">
          <a:xfrm>
            <a:off x="2362200" y="2481943"/>
            <a:ext cx="5395090" cy="3385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Adding </a:t>
            </a:r>
            <a:r>
              <a:rPr lang="en-US" dirty="0"/>
              <a:t>Hyperlinks (continued)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Hyperlinks in a document</a:t>
            </a:r>
            <a:endParaRPr lang="en-US" dirty="0"/>
          </a:p>
        </p:txBody>
      </p:sp>
      <p:sp>
        <p:nvSpPr>
          <p:cNvPr id="27650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7654" name="AutoShape 4"/>
          <p:cNvSpPr>
            <a:spLocks/>
          </p:cNvSpPr>
          <p:nvPr/>
        </p:nvSpPr>
        <p:spPr bwMode="auto">
          <a:xfrm>
            <a:off x="6934200" y="5638800"/>
            <a:ext cx="1905000" cy="914400"/>
          </a:xfrm>
          <a:prstGeom prst="borderCallout1">
            <a:avLst>
              <a:gd name="adj1" fmla="val 57546"/>
              <a:gd name="adj2" fmla="val 631"/>
              <a:gd name="adj3" fmla="val 5105"/>
              <a:gd name="adj4" fmla="val -132802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 dirty="0"/>
              <a:t>Hyperlink and its corresponding ScreenTip</a:t>
            </a:r>
          </a:p>
        </p:txBody>
      </p:sp>
      <p:sp>
        <p:nvSpPr>
          <p:cNvPr id="27655" name="AutoShape 4"/>
          <p:cNvSpPr>
            <a:spLocks/>
          </p:cNvSpPr>
          <p:nvPr/>
        </p:nvSpPr>
        <p:spPr bwMode="auto">
          <a:xfrm>
            <a:off x="1066800" y="4114800"/>
            <a:ext cx="1981200" cy="914400"/>
          </a:xfrm>
          <a:prstGeom prst="borderCallout1">
            <a:avLst>
              <a:gd name="adj1" fmla="val 1991"/>
              <a:gd name="adj2" fmla="val 101560"/>
              <a:gd name="adj3" fmla="val -45295"/>
              <a:gd name="adj4" fmla="val 123544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/>
              <a:t>Purple indicates hyperlink has been followed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Objectives (continued)</a:t>
            </a:r>
            <a:endParaRPr lang="en-US" dirty="0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Check spelling and grammar</a:t>
            </a:r>
          </a:p>
          <a:p>
            <a:pPr eaLnBrk="1" hangingPunct="1">
              <a:defRPr/>
            </a:pPr>
            <a:r>
              <a:rPr lang="en-US" dirty="0" smtClean="0"/>
              <a:t>Research information</a:t>
            </a:r>
          </a:p>
          <a:p>
            <a:pPr eaLnBrk="1" hangingPunct="1">
              <a:defRPr/>
            </a:pPr>
            <a:r>
              <a:rPr lang="en-US" dirty="0" smtClean="0"/>
              <a:t>Add hyperlinks</a:t>
            </a:r>
          </a:p>
          <a:p>
            <a:pPr eaLnBrk="1" hangingPunct="1">
              <a:defRPr/>
            </a:pPr>
            <a:r>
              <a:rPr lang="en-US" dirty="0" smtClean="0"/>
              <a:t>Work with document properties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512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4D55085-3C86-484E-9CD9-3C4A0D52C138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3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5122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Working with Document Properties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idx="1"/>
          </p:nvPr>
        </p:nvSpPr>
        <p:spPr>
          <a:xfrm>
            <a:off x="1417638" y="1790700"/>
            <a:ext cx="7561262" cy="46863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Using the Info tab in Backstage view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Click the File tab to open Backstage view with the Info tab displayed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The Information pane provides options to remove private information from a document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The preview pane displays basic information about the document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Open the Document Properties panel to view the Document properties above the document window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F6DC1F4-7BF3-49B0-8550-96DD598958EE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30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8674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8676" name="Text Box 2"/>
          <p:cNvSpPr txBox="1">
            <a:spLocks noChangeArrowheads="1"/>
          </p:cNvSpPr>
          <p:nvPr/>
        </p:nvSpPr>
        <p:spPr bwMode="auto">
          <a:xfrm>
            <a:off x="1533525" y="1131888"/>
            <a:ext cx="5175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Working with Document </a:t>
            </a:r>
            <a:r>
              <a:rPr lang="en-US" dirty="0"/>
              <a:t>Properties (continued)</a:t>
            </a:r>
            <a:endParaRPr lang="en-US" dirty="0" smtClean="0"/>
          </a:p>
        </p:txBody>
      </p:sp>
      <p:sp>
        <p:nvSpPr>
          <p:cNvPr id="87044" name="Rectangle 4"/>
          <p:cNvSpPr>
            <a:spLocks noGrp="1" noChangeArrowheads="1"/>
          </p:cNvSpPr>
          <p:nvPr>
            <p:ph idx="1"/>
          </p:nvPr>
        </p:nvSpPr>
        <p:spPr>
          <a:xfrm>
            <a:off x="1417638" y="1654175"/>
            <a:ext cx="7561262" cy="46863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Document properties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are user-defined details about a file that can help to identify it, such as: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Author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Title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Keywords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/>
              <a:t>Use the Document Inspector to detect and remove sensitive information from a </a:t>
            </a:r>
            <a:r>
              <a:rPr lang="en-US" dirty="0" smtClean="0"/>
              <a:t>document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Click Check for Issues in the File tab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F6DC1F4-7BF3-49B0-8550-96DD598958EE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31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8674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8676" name="Text Box 2"/>
          <p:cNvSpPr txBox="1">
            <a:spLocks noChangeArrowheads="1"/>
          </p:cNvSpPr>
          <p:nvPr/>
        </p:nvSpPr>
        <p:spPr bwMode="auto">
          <a:xfrm>
            <a:off x="1533525" y="1131888"/>
            <a:ext cx="5175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78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870" y="2133600"/>
            <a:ext cx="7291387" cy="3245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Working with Document </a:t>
            </a:r>
            <a:r>
              <a:rPr lang="en-US" dirty="0"/>
              <a:t>Properties (continued)</a:t>
            </a:r>
            <a:endParaRPr lang="en-US" dirty="0" smtClean="0"/>
          </a:p>
        </p:txBody>
      </p:sp>
      <p:sp>
        <p:nvSpPr>
          <p:cNvPr id="30722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30726" name="AutoShape 4"/>
          <p:cNvSpPr>
            <a:spLocks/>
          </p:cNvSpPr>
          <p:nvPr/>
        </p:nvSpPr>
        <p:spPr bwMode="auto">
          <a:xfrm>
            <a:off x="1143000" y="5181600"/>
            <a:ext cx="2427514" cy="685800"/>
          </a:xfrm>
          <a:prstGeom prst="borderCallout1">
            <a:avLst>
              <a:gd name="adj1" fmla="val 403"/>
              <a:gd name="adj2" fmla="val 47870"/>
              <a:gd name="adj3" fmla="val -223469"/>
              <a:gd name="adj4" fmla="val 58460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 dirty="0" smtClean="0"/>
              <a:t>Document Properties Panel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Document </a:t>
            </a:r>
            <a:r>
              <a:rPr lang="en-US" dirty="0"/>
              <a:t>Properties (continued)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7638" y="1828800"/>
            <a:ext cx="7399337" cy="4495800"/>
          </a:xfrm>
        </p:spPr>
        <p:txBody>
          <a:bodyPr/>
          <a:lstStyle/>
          <a:p>
            <a:pPr>
              <a:defRPr/>
            </a:pPr>
            <a:r>
              <a:rPr lang="en-US" dirty="0"/>
              <a:t>Options on the Info </a:t>
            </a:r>
            <a:r>
              <a:rPr lang="en-US" dirty="0" smtClean="0"/>
              <a:t>tab</a:t>
            </a:r>
            <a:r>
              <a:rPr lang="en-CA" dirty="0" smtClean="0"/>
              <a:t>	</a:t>
            </a:r>
          </a:p>
          <a:p>
            <a:pPr lvl="1">
              <a:defRPr/>
            </a:pPr>
            <a:r>
              <a:rPr lang="en-US" b="1" dirty="0" smtClean="0">
                <a:solidFill>
                  <a:srgbClr val="FF0000"/>
                </a:solidFill>
              </a:rPr>
              <a:t>Protect</a:t>
            </a:r>
            <a:r>
              <a:rPr lang="en-US" dirty="0" smtClean="0"/>
              <a:t> Document</a:t>
            </a:r>
          </a:p>
          <a:p>
            <a:pPr lvl="1">
              <a:defRPr/>
            </a:pPr>
            <a:r>
              <a:rPr lang="en-US" dirty="0" smtClean="0"/>
              <a:t>Check for Issues</a:t>
            </a:r>
          </a:p>
          <a:p>
            <a:pPr lvl="1">
              <a:defRPr/>
            </a:pPr>
            <a:r>
              <a:rPr lang="en-US" dirty="0" smtClean="0"/>
              <a:t>Manage </a:t>
            </a:r>
            <a:r>
              <a:rPr lang="en-US" b="1" dirty="0" smtClean="0">
                <a:solidFill>
                  <a:srgbClr val="FF0000"/>
                </a:solidFill>
              </a:rPr>
              <a:t>versions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Microsoft Office Word 2010 - Illustrated Complete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376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Summary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Reorganize text using the Cut, Copy, and Paste commands</a:t>
            </a:r>
          </a:p>
          <a:p>
            <a:pPr lvl="1" eaLnBrk="1" hangingPunct="1"/>
            <a:r>
              <a:rPr lang="en-US" sz="2400" dirty="0" smtClean="0"/>
              <a:t>Use the system Clipboard and the Office Clipboard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Search for and replace all instances of a word or phrase using the Find and Replace feature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Check a document for possible errors using the Spelling and Grammar checker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Always proofread a document </a:t>
            </a: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F6FA442-E65F-454C-84E3-B1E90AE7A54D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34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31746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Summary (continued)</a:t>
            </a:r>
            <a:endParaRPr lang="en-US" smtClean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Replace a word with a synonym using the Thesaurus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Add hyperlinks to documents to help users move quickly within a document or to another document or location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Prepare a document for distribution by reviewing the document properties and by using the Document Inspector to remove private or identifying information</a:t>
            </a: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A45A72-32B1-4C5D-9E32-A065DFA3B5EC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35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32770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400" dirty="0" smtClean="0"/>
              <a:t>Cutting and Pasting Text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1417638" y="1682750"/>
            <a:ext cx="7399337" cy="465772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The operation of moving text from one location to another is called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cut and paste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lvl="1" eaLnBrk="1" hangingPunct="1">
              <a:defRPr/>
            </a:pPr>
            <a:r>
              <a:rPr lang="en-US" sz="2400" dirty="0" smtClean="0"/>
              <a:t>Cutting text removes it from the document</a:t>
            </a:r>
          </a:p>
          <a:p>
            <a:pPr lvl="1" eaLnBrk="1" hangingPunct="1">
              <a:defRPr/>
            </a:pPr>
            <a:r>
              <a:rPr lang="en-US" sz="2400" dirty="0" smtClean="0"/>
              <a:t>Cut text is placed on the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Clipboard</a:t>
            </a:r>
            <a:r>
              <a:rPr lang="en-US" sz="2400" dirty="0" smtClean="0"/>
              <a:t>, a temporary storage area for text and graphics cut or copied from a document</a:t>
            </a:r>
          </a:p>
          <a:p>
            <a:pPr lvl="1" eaLnBrk="1" hangingPunct="1">
              <a:defRPr/>
            </a:pPr>
            <a:r>
              <a:rPr lang="en-US" sz="2400" dirty="0" smtClean="0"/>
              <a:t>Two clipboards:</a:t>
            </a:r>
          </a:p>
          <a:p>
            <a:pPr lvl="2" eaLnBrk="1" hangingPunct="1">
              <a:buClr>
                <a:schemeClr val="tx1"/>
              </a:buClr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System</a:t>
            </a:r>
            <a:r>
              <a:rPr lang="en-US" sz="2000" dirty="0" smtClean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000" dirty="0"/>
              <a:t>Clipboard </a:t>
            </a:r>
            <a:r>
              <a:rPr lang="en-US" sz="2000" dirty="0" smtClean="0"/>
              <a:t>- holds one item, the last item cut or copied from a document</a:t>
            </a:r>
          </a:p>
          <a:p>
            <a:pPr lvl="2" eaLnBrk="1" hangingPunct="1">
              <a:buClr>
                <a:schemeClr val="tx1"/>
              </a:buClr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Office</a:t>
            </a:r>
            <a:r>
              <a:rPr lang="en-US" sz="2000" dirty="0" smtClean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000" dirty="0"/>
              <a:t>Clipboard</a:t>
            </a:r>
            <a:r>
              <a:rPr lang="en-US" sz="2000" dirty="0" smtClean="0"/>
              <a:t> - holds up to 24 items</a:t>
            </a:r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14A418-978E-4C52-B76C-6B21A5EB86D2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4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6146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400" dirty="0" smtClean="0"/>
              <a:t>Cutting and Pasting Text </a:t>
            </a:r>
            <a:r>
              <a:rPr lang="en-US" sz="3400" dirty="0"/>
              <a:t>(continued)</a:t>
            </a:r>
            <a:endParaRPr lang="en-US" sz="3400" dirty="0" smtClean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Cut</a:t>
            </a:r>
            <a:r>
              <a:rPr lang="en-US" dirty="0" smtClean="0"/>
              <a:t> the selected text using the Cut button in the Clipboard group on the Home tab or the keyboard shortcut [Ctrl][X]</a:t>
            </a:r>
          </a:p>
          <a:p>
            <a:pPr eaLnBrk="1" hangingPunct="1">
              <a:defRPr/>
            </a:pPr>
            <a:r>
              <a:rPr lang="en-US" dirty="0"/>
              <a:t>Paste</a:t>
            </a:r>
            <a:r>
              <a:rPr lang="en-US" dirty="0" smtClean="0"/>
              <a:t> text at the location of the insertion point using the Paste button in the Clipboard group on the Home tab or the keyboard shortcut [Ctrl][V]</a:t>
            </a:r>
          </a:p>
          <a:p>
            <a:pPr eaLnBrk="1" hangingPunct="1">
              <a:buFont typeface="Wingdings 3" pitchFamily="18" charset="2"/>
              <a:buNone/>
              <a:defRPr/>
            </a:pPr>
            <a:endParaRPr lang="en-US" dirty="0" smtClean="0"/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592E388-4450-4ED0-A9DB-6C0C36DA4083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5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7170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41438" y="698500"/>
            <a:ext cx="6964362" cy="75565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dirty="0" smtClean="0"/>
              <a:t>Cutting and Pasting Text </a:t>
            </a:r>
            <a:r>
              <a:rPr lang="en-US" sz="3400" dirty="0"/>
              <a:t>(continued)</a:t>
            </a:r>
            <a:endParaRPr lang="en-US" sz="3400" dirty="0" smtClean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You can also move text using the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drag and drop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method</a:t>
            </a:r>
          </a:p>
          <a:p>
            <a:pPr lvl="1" eaLnBrk="1" hangingPunct="1">
              <a:defRPr/>
            </a:pPr>
            <a:r>
              <a:rPr lang="en-US" dirty="0" smtClean="0"/>
              <a:t>Drag selected text to a new location using the mouse</a:t>
            </a:r>
          </a:p>
          <a:p>
            <a:pPr lvl="1" eaLnBrk="1" hangingPunct="1">
              <a:defRPr/>
            </a:pPr>
            <a:r>
              <a:rPr lang="en-US" dirty="0" smtClean="0"/>
              <a:t>Text that is dragged is not placed on the Clipboard</a:t>
            </a:r>
          </a:p>
          <a:p>
            <a:pPr eaLnBrk="1" hangingPunct="1">
              <a:buFont typeface="Wingdings 3" pitchFamily="18" charset="2"/>
              <a:buNone/>
              <a:defRPr/>
            </a:pPr>
            <a:endParaRPr lang="en-US" sz="2800" dirty="0" smtClean="0"/>
          </a:p>
        </p:txBody>
      </p:sp>
      <p:sp>
        <p:nvSpPr>
          <p:cNvPr id="819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CB97147-E79A-44E2-897A-253FAFB082EE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6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8194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ChangeArrowheads="1"/>
          </p:cNvSpPr>
          <p:nvPr>
            <p:ph type="title"/>
          </p:nvPr>
        </p:nvSpPr>
        <p:spPr>
          <a:xfrm>
            <a:off x="1203325" y="735013"/>
            <a:ext cx="7072313" cy="75565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dirty="0" smtClean="0"/>
              <a:t>Cutting and Pasting Text </a:t>
            </a:r>
            <a:r>
              <a:rPr lang="en-US" sz="3400" dirty="0"/>
              <a:t>(continued)</a:t>
            </a:r>
            <a:endParaRPr lang="en-US" sz="3400" dirty="0" smtClean="0"/>
          </a:p>
        </p:txBody>
      </p:sp>
      <p:sp>
        <p:nvSpPr>
          <p:cNvPr id="80900" name="Rectangle 4"/>
          <p:cNvSpPr>
            <a:spLocks noGrp="1" noChangeArrowheads="1"/>
          </p:cNvSpPr>
          <p:nvPr>
            <p:ph idx="1"/>
          </p:nvPr>
        </p:nvSpPr>
        <p:spPr>
          <a:xfrm>
            <a:off x="1417638" y="1682750"/>
            <a:ext cx="7399337" cy="465772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Use</a:t>
            </a:r>
            <a:r>
              <a:rPr lang="en-US" sz="2800" dirty="0" smtClean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keyboard shortcuts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as a quick way to perform a command</a:t>
            </a:r>
          </a:p>
          <a:p>
            <a:pPr lvl="1" eaLnBrk="1" hangingPunct="1">
              <a:defRPr/>
            </a:pPr>
            <a:r>
              <a:rPr lang="en-US" sz="2400" dirty="0" smtClean="0"/>
              <a:t>[Ctrl][X] to cut text</a:t>
            </a:r>
          </a:p>
          <a:p>
            <a:pPr lvl="1" eaLnBrk="1" hangingPunct="1">
              <a:defRPr/>
            </a:pPr>
            <a:r>
              <a:rPr lang="en-US" sz="2400" dirty="0" smtClean="0"/>
              <a:t>[Ctrl][C] to copy text</a:t>
            </a:r>
          </a:p>
          <a:p>
            <a:pPr lvl="1" eaLnBrk="1" hangingPunct="1">
              <a:defRPr/>
            </a:pPr>
            <a:r>
              <a:rPr lang="en-US" sz="2400" dirty="0" smtClean="0"/>
              <a:t>[Ctrl][V] to paste text</a:t>
            </a:r>
          </a:p>
          <a:p>
            <a:pPr lvl="1" eaLnBrk="1" hangingPunct="1">
              <a:defRPr/>
            </a:pPr>
            <a:r>
              <a:rPr lang="en-US" sz="2400" dirty="0" smtClean="0"/>
              <a:t>[Ctrl][A] to select all the text in a document </a:t>
            </a:r>
          </a:p>
          <a:p>
            <a:pPr lvl="1" eaLnBrk="1" hangingPunct="1">
              <a:defRPr/>
            </a:pPr>
            <a:r>
              <a:rPr lang="en-US" sz="2400" dirty="0" smtClean="0"/>
              <a:t>[Ctrl][S] to save a document</a:t>
            </a:r>
          </a:p>
          <a:p>
            <a:pPr eaLnBrk="1" hangingPunct="1">
              <a:defRPr/>
            </a:pPr>
            <a:r>
              <a:rPr lang="en-US" sz="2800" dirty="0" smtClean="0"/>
              <a:t>The keyboard shortcut for a command appears in the ScreenTip</a:t>
            </a:r>
          </a:p>
        </p:txBody>
      </p:sp>
      <p:sp>
        <p:nvSpPr>
          <p:cNvPr id="921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BF29DB9-D33E-43DB-A9C5-E7F4597E874C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7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9218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341438" y="533400"/>
            <a:ext cx="6934200" cy="75565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dirty="0" smtClean="0"/>
              <a:t>Copying and Pasting Text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1417638" y="1466850"/>
            <a:ext cx="7399337" cy="48736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Copied text is not removed from the document</a:t>
            </a:r>
          </a:p>
          <a:p>
            <a:pPr lvl="1" eaLnBrk="1" hangingPunct="1">
              <a:defRPr/>
            </a:pPr>
            <a:r>
              <a:rPr lang="en-US" dirty="0" smtClean="0"/>
              <a:t>A copy of the copied text is placed on the Clipboard</a:t>
            </a:r>
          </a:p>
          <a:p>
            <a:pPr lvl="1" eaLnBrk="1" hangingPunct="1">
              <a:defRPr/>
            </a:pPr>
            <a:r>
              <a:rPr lang="en-US" dirty="0" smtClean="0"/>
              <a:t>Use the Copy button in the Clipboard group on the Home tab or the keyboard shortcut [Ctrl][C]</a:t>
            </a:r>
          </a:p>
          <a:p>
            <a:pPr lvl="1" eaLnBrk="1" hangingPunct="1">
              <a:defRPr/>
            </a:pPr>
            <a:r>
              <a:rPr lang="en-US" dirty="0" smtClean="0"/>
              <a:t>Copy selected text by pressing [Ctrl] as you drag it to another location</a:t>
            </a:r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68B3B9A-33C9-4632-83C8-BC735C368D60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8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0242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819400"/>
            <a:ext cx="6876257" cy="3309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9338" y="431800"/>
            <a:ext cx="6934200" cy="75565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dirty="0" smtClean="0"/>
              <a:t>Copying and Pasting Text (continued)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1201738" y="1238250"/>
            <a:ext cx="7399337" cy="15716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Paste Options button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allows you to change the formatting of pasted text</a:t>
            </a:r>
          </a:p>
          <a:p>
            <a:pPr lvl="1" eaLnBrk="1" hangingPunct="1">
              <a:defRPr/>
            </a:pP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C617B9A-F34E-4943-A778-78827D95E919}" type="slidenum">
              <a:rPr lang="en-US" smtClean="0">
                <a:solidFill>
                  <a:srgbClr val="000099"/>
                </a:solidFill>
                <a:latin typeface="Times New Roman" pitchFamily="18" charset="0"/>
              </a:rPr>
              <a:pPr eaLnBrk="1" hangingPunct="1"/>
              <a:t>9</a:t>
            </a:fld>
            <a:endParaRPr lang="en-US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1266" name="Rectangle 9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</a:rPr>
              <a:t>Microsoft Office Word 2010 - Illustrated Complete</a:t>
            </a:r>
            <a:endParaRPr lang="en-US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1271" name="AutoShape 5"/>
          <p:cNvSpPr>
            <a:spLocks/>
          </p:cNvSpPr>
          <p:nvPr/>
        </p:nvSpPr>
        <p:spPr bwMode="auto">
          <a:xfrm>
            <a:off x="838200" y="4298382"/>
            <a:ext cx="1681163" cy="373063"/>
          </a:xfrm>
          <a:prstGeom prst="borderCallout1">
            <a:avLst>
              <a:gd name="adj1" fmla="val 30639"/>
              <a:gd name="adj2" fmla="val 104532"/>
              <a:gd name="adj3" fmla="val -65897"/>
              <a:gd name="adj4" fmla="val 289168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/>
              <a:t>Copied text</a:t>
            </a:r>
          </a:p>
        </p:txBody>
      </p:sp>
      <p:sp>
        <p:nvSpPr>
          <p:cNvPr id="11272" name="AutoShape 6"/>
          <p:cNvSpPr>
            <a:spLocks/>
          </p:cNvSpPr>
          <p:nvPr/>
        </p:nvSpPr>
        <p:spPr bwMode="auto">
          <a:xfrm>
            <a:off x="3810000" y="6088063"/>
            <a:ext cx="1668463" cy="373063"/>
          </a:xfrm>
          <a:prstGeom prst="borderCallout1">
            <a:avLst>
              <a:gd name="adj1" fmla="val 3403"/>
              <a:gd name="adj2" fmla="val 51500"/>
              <a:gd name="adj3" fmla="val -209301"/>
              <a:gd name="adj4" fmla="val 64279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/>
              <a:t>Pasted text</a:t>
            </a:r>
          </a:p>
        </p:txBody>
      </p:sp>
      <p:sp>
        <p:nvSpPr>
          <p:cNvPr id="11273" name="AutoShape 8"/>
          <p:cNvSpPr>
            <a:spLocks/>
          </p:cNvSpPr>
          <p:nvPr/>
        </p:nvSpPr>
        <p:spPr bwMode="auto">
          <a:xfrm>
            <a:off x="6248400" y="5805487"/>
            <a:ext cx="1706562" cy="671513"/>
          </a:xfrm>
          <a:prstGeom prst="borderCallout1">
            <a:avLst>
              <a:gd name="adj1" fmla="val -3511"/>
              <a:gd name="adj2" fmla="val 4105"/>
              <a:gd name="adj3" fmla="val -51337"/>
              <a:gd name="adj4" fmla="val -24119"/>
            </a:avLst>
          </a:prstGeom>
          <a:gradFill rotWithShape="1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E4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US"/>
              <a:t>Paste Options button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PPT Template">
  <a:themeElements>
    <a:clrScheme name="1_PPT Templa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PPT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PT 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PT 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PT 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PT 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PT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PT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PT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1143</TotalTime>
  <Words>1826</Words>
  <Application>Microsoft Office PowerPoint</Application>
  <PresentationFormat>On-screen Show (4:3)</PresentationFormat>
  <Paragraphs>277</Paragraphs>
  <Slides>35</Slides>
  <Notes>35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2_PPT Template</vt:lpstr>
      <vt:lpstr>Microsoft Word 2010 - Illustrated</vt:lpstr>
      <vt:lpstr>Objectives</vt:lpstr>
      <vt:lpstr>Objectives (continued)</vt:lpstr>
      <vt:lpstr>Cutting and Pasting Text</vt:lpstr>
      <vt:lpstr>Cutting and Pasting Text (continued)</vt:lpstr>
      <vt:lpstr>Cutting and Pasting Text (continued)</vt:lpstr>
      <vt:lpstr>Cutting and Pasting Text (continued)</vt:lpstr>
      <vt:lpstr>Copying and Pasting Text</vt:lpstr>
      <vt:lpstr>Copying and Pasting Text (continued)</vt:lpstr>
      <vt:lpstr>Copying and Pasting Text (continued)</vt:lpstr>
      <vt:lpstr>Using the Office Clipboard</vt:lpstr>
      <vt:lpstr>Using the Office Clipboard (continued)</vt:lpstr>
      <vt:lpstr>Using the Office Clipboard (continued)</vt:lpstr>
      <vt:lpstr>Finding and Replacing Text</vt:lpstr>
      <vt:lpstr>Finding and Replacing Text (continued) </vt:lpstr>
      <vt:lpstr>Finding and Replacing Text (continued)</vt:lpstr>
      <vt:lpstr>Finding and Replacing Text (continued)</vt:lpstr>
      <vt:lpstr>Finding and Replacing Text (continued)</vt:lpstr>
      <vt:lpstr>Checking Spelling and Grammar</vt:lpstr>
      <vt:lpstr>Checking Spelling and Grammar (continued)</vt:lpstr>
      <vt:lpstr>Checking Spelling and Grammar (continued)</vt:lpstr>
      <vt:lpstr>Checking Spelling and Grammar (continued)</vt:lpstr>
      <vt:lpstr>Researching Information</vt:lpstr>
      <vt:lpstr>Researching Information (continued)</vt:lpstr>
      <vt:lpstr>Researching Information (continued)</vt:lpstr>
      <vt:lpstr>Adding Hyperlinks</vt:lpstr>
      <vt:lpstr>Adding Hyperlinks (continued)</vt:lpstr>
      <vt:lpstr>Adding Hyperlinks (continued)</vt:lpstr>
      <vt:lpstr>Adding Hyperlinks (continued)</vt:lpstr>
      <vt:lpstr>Working with Document Properties</vt:lpstr>
      <vt:lpstr>Working with Document Properties (continued)</vt:lpstr>
      <vt:lpstr>Working with Document Properties (continued)</vt:lpstr>
      <vt:lpstr>Working with Document Properties (continued)</vt:lpstr>
      <vt:lpstr>Summary</vt:lpstr>
      <vt:lpstr>Summary (continued)</vt:lpstr>
    </vt:vector>
  </TitlesOfParts>
  <Company>Course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rpadrick</dc:creator>
  <cp:lastModifiedBy>user</cp:lastModifiedBy>
  <cp:revision>61</cp:revision>
  <dcterms:created xsi:type="dcterms:W3CDTF">2007-02-15T20:50:52Z</dcterms:created>
  <dcterms:modified xsi:type="dcterms:W3CDTF">2012-02-27T18:56:09Z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